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385" r:id="rId4"/>
    <p:sldId id="320" r:id="rId5"/>
    <p:sldId id="386" r:id="rId6"/>
    <p:sldId id="387" r:id="rId7"/>
    <p:sldId id="389" r:id="rId8"/>
    <p:sldId id="390" r:id="rId9"/>
    <p:sldId id="325" r:id="rId10"/>
    <p:sldId id="369" r:id="rId11"/>
    <p:sldId id="37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904" autoAdjust="0"/>
    <p:restoredTop sz="94660"/>
  </p:normalViewPr>
  <p:slideViewPr>
    <p:cSldViewPr snapToGrid="0">
      <p:cViewPr>
        <p:scale>
          <a:sx n="72" d="100"/>
          <a:sy n="72" d="100"/>
        </p:scale>
        <p:origin x="1416" y="14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4/11/2024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4/11/2024</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4/11/2024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4/11/2024</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4/11/2024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4/11/2024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4/11/2024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4/11/2024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4/11/2024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4/11/2024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4/11/2024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4/11/2024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4/11/2024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45919" y="1687598"/>
            <a:ext cx="9433560" cy="181588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What are some of the rules you would make at home to keep safe?</a:t>
            </a:r>
          </a:p>
          <a:p>
            <a:r>
              <a:rPr lang="en-AU" sz="2800" dirty="0">
                <a:latin typeface="+mj-lt"/>
              </a:rPr>
              <a:t>What are a few things to be aware of at home that could potentially be dangerous?</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832784" y="4175415"/>
            <a:ext cx="10840754"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Discuss with your family how you can keep </a:t>
            </a:r>
            <a:r>
              <a:rPr lang="en-US" sz="2400" dirty="0" err="1">
                <a:latin typeface="+mj-lt"/>
              </a:rPr>
              <a:t>yourelf</a:t>
            </a:r>
            <a:r>
              <a:rPr lang="en-US" sz="2400" dirty="0">
                <a:latin typeface="+mj-lt"/>
              </a:rPr>
              <a:t> safe at home. What are some possible hazards you should be aware of?</a:t>
            </a:r>
          </a:p>
        </p:txBody>
      </p:sp>
      <p:pic>
        <p:nvPicPr>
          <p:cNvPr id="7" name="Picture 6">
            <a:extLst>
              <a:ext uri="{FF2B5EF4-FFF2-40B4-BE49-F238E27FC236}">
                <a16:creationId xmlns:a16="http://schemas.microsoft.com/office/drawing/2014/main" id="{99BBA035-1275-6045-9C69-8F2DCCE8E77A}"/>
              </a:ext>
            </a:extLst>
          </p:cNvPr>
          <p:cNvPicPr>
            <a:picLocks noChangeAspect="1"/>
          </p:cNvPicPr>
          <p:nvPr/>
        </p:nvPicPr>
        <p:blipFill rotWithShape="1">
          <a:blip r:embed="rId3"/>
          <a:srcRect l="6148" t="44198" r="8322" b="12099"/>
          <a:stretch/>
        </p:blipFill>
        <p:spPr>
          <a:xfrm>
            <a:off x="265729" y="327889"/>
            <a:ext cx="2760379" cy="1128377"/>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856357"/>
            <a:ext cx="12020282" cy="4955203"/>
          </a:xfrm>
          <a:prstGeom prst="rect">
            <a:avLst/>
          </a:prstGeom>
          <a:ln w="25400">
            <a:solidFill>
              <a:schemeClr val="accent5"/>
            </a:solidFill>
          </a:ln>
        </p:spPr>
        <p:txBody>
          <a:bodyPr wrap="square">
            <a:spAutoFit/>
          </a:bodyPr>
          <a:lstStyle/>
          <a:p>
            <a:r>
              <a:rPr lang="en-AU" sz="3200" b="1" dirty="0"/>
              <a:t>KS1 Learning opportunities in Living in the Wider World</a:t>
            </a:r>
          </a:p>
          <a:p>
            <a:r>
              <a:rPr lang="en-AU" sz="2800" b="1" dirty="0"/>
              <a:t>Communities</a:t>
            </a:r>
          </a:p>
          <a:p>
            <a:r>
              <a:rPr lang="en-AU" sz="2000" i="1" dirty="0"/>
              <a:t>Pupils learn... </a:t>
            </a:r>
          </a:p>
          <a:p>
            <a:endParaRPr lang="en-AU" sz="2000" i="1" dirty="0"/>
          </a:p>
          <a:p>
            <a:r>
              <a:rPr lang="en-AU" sz="2000" b="1" dirty="0"/>
              <a:t>L1. </a:t>
            </a:r>
            <a:r>
              <a:rPr lang="en-AU" sz="2000" dirty="0"/>
              <a:t>about what rules are, why they are needed, and why different rules are needed for different situations</a:t>
            </a:r>
          </a:p>
          <a:p>
            <a:endParaRPr lang="en-AU" sz="2400" dirty="0"/>
          </a:p>
          <a:p>
            <a:r>
              <a:rPr lang="en-AU" sz="3200" b="1" dirty="0"/>
              <a:t>Learning opportunities in Health and Wellbeing</a:t>
            </a:r>
          </a:p>
          <a:p>
            <a:r>
              <a:rPr lang="en-AU" sz="2000" i="1" dirty="0"/>
              <a:t>Pupils learn…</a:t>
            </a:r>
          </a:p>
          <a:p>
            <a:r>
              <a:rPr lang="en-AU" sz="2000" b="1" dirty="0"/>
              <a:t>H1</a:t>
            </a:r>
            <a:r>
              <a:rPr lang="en-AU" sz="2000" dirty="0"/>
              <a:t>. about what keeping healthy means; different ways to keep healthy</a:t>
            </a:r>
            <a:endParaRPr lang="en-AU" sz="2000" i="1" dirty="0"/>
          </a:p>
          <a:p>
            <a:r>
              <a:rPr lang="en-AU" sz="2000" b="1" dirty="0"/>
              <a:t>H28. </a:t>
            </a:r>
            <a:r>
              <a:rPr lang="en-AU" sz="2000" dirty="0"/>
              <a:t>about rules and age restrictions that keep us safe </a:t>
            </a:r>
          </a:p>
          <a:p>
            <a:r>
              <a:rPr lang="en-AU" sz="2000" b="1" dirty="0"/>
              <a:t>H29. </a:t>
            </a:r>
            <a:r>
              <a:rPr lang="en-AU" sz="2000" dirty="0"/>
              <a:t>to recognise risk in simple everyday situations and what action to take to minimise harm  </a:t>
            </a:r>
          </a:p>
          <a:p>
            <a:r>
              <a:rPr lang="en-AU" sz="2000" b="1" dirty="0"/>
              <a:t>H30. </a:t>
            </a:r>
            <a:r>
              <a:rPr lang="en-AU" sz="2000" dirty="0"/>
              <a:t>about how to keep safe at home (including around electrical appliances) and fire safety (e.g. not playing with matches and lighters)</a:t>
            </a:r>
          </a:p>
          <a:p>
            <a:r>
              <a:rPr lang="en-AU" sz="2000" b="1" dirty="0"/>
              <a:t>H31. </a:t>
            </a:r>
            <a:r>
              <a:rPr lang="en-AU" sz="2000" dirty="0"/>
              <a:t>that household products (including medicines) can be harmful if not used correctly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54851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5" name="TextBox 4"/>
          <p:cNvSpPr txBox="1"/>
          <p:nvPr/>
        </p:nvSpPr>
        <p:spPr>
          <a:xfrm>
            <a:off x="1097280" y="2229118"/>
            <a:ext cx="6146668" cy="2308324"/>
          </a:xfrm>
          <a:prstGeom prst="rect">
            <a:avLst/>
          </a:prstGeom>
          <a:noFill/>
        </p:spPr>
        <p:txBody>
          <a:bodyPr wrap="square" rtlCol="0">
            <a:spAutoFit/>
          </a:bodyPr>
          <a:lstStyle/>
          <a:p>
            <a:r>
              <a:rPr lang="en-AU" sz="2400" b="1" u="sng" dirty="0"/>
              <a:t>Learning Objective: </a:t>
            </a:r>
            <a:r>
              <a:rPr lang="en-AU" sz="2400" b="1" i="1" dirty="0"/>
              <a:t>To learn about the different ways we can keep safe at home</a:t>
            </a:r>
          </a:p>
          <a:p>
            <a:pPr marL="342900" indent="-342900">
              <a:buFont typeface="Arial" panose="020B0604020202020204" pitchFamily="34" charset="0"/>
              <a:buChar char="•"/>
            </a:pPr>
            <a:r>
              <a:rPr lang="en-AU" sz="2400" dirty="0"/>
              <a:t>I am aware of the dangers of medication</a:t>
            </a:r>
          </a:p>
          <a:p>
            <a:pPr marL="342900" indent="-342900">
              <a:buFont typeface="Arial" panose="020B0604020202020204" pitchFamily="34" charset="0"/>
              <a:buChar char="•"/>
            </a:pPr>
            <a:r>
              <a:rPr lang="en-AU" sz="2400" dirty="0"/>
              <a:t>I am aware of the dangers of harmful substances</a:t>
            </a:r>
          </a:p>
          <a:p>
            <a:pPr marL="342900" indent="-342900">
              <a:buFont typeface="Arial" panose="020B0604020202020204" pitchFamily="34" charset="0"/>
              <a:buChar char="•"/>
            </a:pPr>
            <a:r>
              <a:rPr lang="en-AU" sz="2400" dirty="0"/>
              <a:t>I am aware of the dangers in the kitchen </a:t>
            </a:r>
          </a:p>
        </p:txBody>
      </p:sp>
      <p:pic>
        <p:nvPicPr>
          <p:cNvPr id="8" name="Picture 7">
            <a:extLst>
              <a:ext uri="{FF2B5EF4-FFF2-40B4-BE49-F238E27FC236}">
                <a16:creationId xmlns:a16="http://schemas.microsoft.com/office/drawing/2014/main" id="{B7159423-267F-A444-BBD4-56516A03CCC2}"/>
              </a:ext>
            </a:extLst>
          </p:cNvPr>
          <p:cNvPicPr>
            <a:picLocks noChangeAspect="1"/>
          </p:cNvPicPr>
          <p:nvPr/>
        </p:nvPicPr>
        <p:blipFill rotWithShape="1">
          <a:blip r:embed="rId2"/>
          <a:srcRect r="64025" b="62716"/>
          <a:stretch/>
        </p:blipFill>
        <p:spPr>
          <a:xfrm>
            <a:off x="7243948" y="1168399"/>
            <a:ext cx="4462184" cy="3699601"/>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4C5E7BC-0E6D-794B-91F6-3665433A30C3}"/>
              </a:ext>
            </a:extLst>
          </p:cNvPr>
          <p:cNvSpPr/>
          <p:nvPr/>
        </p:nvSpPr>
        <p:spPr>
          <a:xfrm>
            <a:off x="398761" y="1320544"/>
            <a:ext cx="5631949" cy="1384995"/>
          </a:xfrm>
          <a:prstGeom prst="rect">
            <a:avLst/>
          </a:prstGeom>
        </p:spPr>
        <p:txBody>
          <a:bodyPr wrap="square">
            <a:spAutoFit/>
          </a:bodyPr>
          <a:lstStyle/>
          <a:p>
            <a:r>
              <a:rPr lang="en-GB" sz="2800" dirty="0">
                <a:solidFill>
                  <a:schemeClr val="dk1"/>
                </a:solidFill>
                <a:latin typeface="+mj-lt"/>
              </a:rPr>
              <a:t>Are there things you need to be careful of at home? Have your parents made rules to keep you safe?</a:t>
            </a:r>
          </a:p>
        </p:txBody>
      </p:sp>
      <p:graphicFrame>
        <p:nvGraphicFramePr>
          <p:cNvPr id="9" name="Table 8">
            <a:extLst>
              <a:ext uri="{FF2B5EF4-FFF2-40B4-BE49-F238E27FC236}">
                <a16:creationId xmlns:a16="http://schemas.microsoft.com/office/drawing/2014/main" id="{1F676DB1-3B04-6941-A3E9-6B6752B5533D}"/>
              </a:ext>
            </a:extLst>
          </p:cNvPr>
          <p:cNvGraphicFramePr>
            <a:graphicFrameLocks noGrp="1"/>
          </p:cNvGraphicFramePr>
          <p:nvPr>
            <p:extLst>
              <p:ext uri="{D42A27DB-BD31-4B8C-83A1-F6EECF244321}">
                <p14:modId xmlns:p14="http://schemas.microsoft.com/office/powerpoint/2010/main" val="1178086363"/>
              </p:ext>
            </p:extLst>
          </p:nvPr>
        </p:nvGraphicFramePr>
        <p:xfrm>
          <a:off x="398761" y="3055054"/>
          <a:ext cx="5479548" cy="3017520"/>
        </p:xfrm>
        <a:graphic>
          <a:graphicData uri="http://schemas.openxmlformats.org/drawingml/2006/table">
            <a:tbl>
              <a:tblPr/>
              <a:tblGrid>
                <a:gridCol w="5479548">
                  <a:extLst>
                    <a:ext uri="{9D8B030D-6E8A-4147-A177-3AD203B41FA5}">
                      <a16:colId xmlns:a16="http://schemas.microsoft.com/office/drawing/2014/main" val="20000"/>
                    </a:ext>
                  </a:extLst>
                </a:gridCol>
              </a:tblGrid>
              <a:tr h="742326">
                <a:tc>
                  <a:txBody>
                    <a:bodyPr/>
                    <a:lstStyle/>
                    <a:p>
                      <a:pPr algn="l"/>
                      <a:r>
                        <a:rPr lang="en-GB" sz="2400" b="1" i="0" kern="1200" dirty="0">
                          <a:solidFill>
                            <a:schemeClr val="dk1"/>
                          </a:solidFill>
                          <a:latin typeface="+mj-lt"/>
                          <a:ea typeface="+mn-ea"/>
                          <a:cs typeface="+mn-cs"/>
                        </a:rPr>
                        <a:t>Task:</a:t>
                      </a:r>
                    </a:p>
                    <a:p>
                      <a:pPr algn="l"/>
                      <a:r>
                        <a:rPr lang="en-GB" sz="2400" b="0" i="0" kern="1200" dirty="0">
                          <a:solidFill>
                            <a:schemeClr val="dk1"/>
                          </a:solidFill>
                          <a:latin typeface="+mj-lt"/>
                          <a:ea typeface="+mn-ea"/>
                          <a:cs typeface="+mn-cs"/>
                        </a:rPr>
                        <a:t>In pairs discuss what things you need to be careful of at home. Are there any potential dangers? </a:t>
                      </a:r>
                    </a:p>
                    <a:p>
                      <a:pPr algn="l"/>
                      <a:endParaRPr lang="en-GB" sz="2400" b="0" i="0" kern="1200" dirty="0">
                        <a:solidFill>
                          <a:schemeClr val="dk1"/>
                        </a:solidFill>
                        <a:latin typeface="+mj-lt"/>
                        <a:ea typeface="+mn-ea"/>
                        <a:cs typeface="+mn-cs"/>
                      </a:endParaRPr>
                    </a:p>
                    <a:p>
                      <a:pPr algn="l"/>
                      <a:r>
                        <a:rPr lang="en-GB" sz="2400" b="0" i="0" kern="1200" dirty="0">
                          <a:solidFill>
                            <a:schemeClr val="dk1"/>
                          </a:solidFill>
                          <a:latin typeface="+mj-lt"/>
                          <a:ea typeface="+mn-ea"/>
                          <a:cs typeface="+mn-cs"/>
                        </a:rPr>
                        <a:t>Next share the rules you have at your home with your partner. Are they the same or different?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AAB0A826-A002-354E-95A5-95A290CB27E0}"/>
              </a:ext>
            </a:extLst>
          </p:cNvPr>
          <p:cNvPicPr>
            <a:picLocks noChangeAspect="1"/>
          </p:cNvPicPr>
          <p:nvPr/>
        </p:nvPicPr>
        <p:blipFill rotWithShape="1">
          <a:blip r:embed="rId2"/>
          <a:srcRect r="64025" b="62716"/>
          <a:stretch/>
        </p:blipFill>
        <p:spPr>
          <a:xfrm>
            <a:off x="6612217" y="1625599"/>
            <a:ext cx="4462184" cy="3699601"/>
          </a:xfrm>
          <a:prstGeom prst="rect">
            <a:avLst/>
          </a:prstGeom>
        </p:spPr>
      </p:pic>
      <p:sp>
        <p:nvSpPr>
          <p:cNvPr id="12" name="TextBox 11">
            <a:extLst>
              <a:ext uri="{FF2B5EF4-FFF2-40B4-BE49-F238E27FC236}">
                <a16:creationId xmlns:a16="http://schemas.microsoft.com/office/drawing/2014/main" id="{02D77F51-CC1F-DF4F-A18B-5ECF6A1F8A4C}"/>
              </a:ext>
            </a:extLst>
          </p:cNvPr>
          <p:cNvSpPr txBox="1"/>
          <p:nvPr/>
        </p:nvSpPr>
        <p:spPr>
          <a:xfrm>
            <a:off x="398761" y="195353"/>
            <a:ext cx="3902305" cy="615553"/>
          </a:xfrm>
          <a:prstGeom prst="rect">
            <a:avLst/>
          </a:prstGeom>
          <a:noFill/>
          <a:ln w="19050">
            <a:noFill/>
          </a:ln>
        </p:spPr>
        <p:txBody>
          <a:bodyPr wrap="square" rtlCol="0">
            <a:spAutoFit/>
          </a:bodyPr>
          <a:lstStyle/>
          <a:p>
            <a:pPr algn="ctr"/>
            <a:r>
              <a:rPr lang="en-GB" sz="3400" b="1" dirty="0">
                <a:solidFill>
                  <a:prstClr val="black"/>
                </a:solidFill>
                <a:latin typeface="+mj-lt"/>
              </a:rPr>
              <a:t>Staying Safe at Home</a:t>
            </a:r>
            <a:endParaRPr lang="en-GB" sz="3400" b="1" dirty="0">
              <a:solidFill>
                <a:prstClr val="black"/>
              </a:solidFill>
            </a:endParaRPr>
          </a:p>
        </p:txBody>
      </p:sp>
      <p:pic>
        <p:nvPicPr>
          <p:cNvPr id="13" name="Picture 12">
            <a:extLst>
              <a:ext uri="{FF2B5EF4-FFF2-40B4-BE49-F238E27FC236}">
                <a16:creationId xmlns:a16="http://schemas.microsoft.com/office/drawing/2014/main" id="{BCC07A3F-60E6-E64E-904C-0C767BEE7A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1060" y="100125"/>
            <a:ext cx="633837" cy="633837"/>
          </a:xfrm>
          <a:prstGeom prst="rect">
            <a:avLst/>
          </a:prstGeom>
        </p:spPr>
      </p:pic>
    </p:spTree>
    <p:extLst>
      <p:ext uri="{BB962C8B-B14F-4D97-AF65-F5344CB8AC3E}">
        <p14:creationId xmlns:p14="http://schemas.microsoft.com/office/powerpoint/2010/main" val="10853581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61839" y="99037"/>
            <a:ext cx="7796828" cy="1600438"/>
          </a:xfrm>
          <a:prstGeom prst="rect">
            <a:avLst/>
          </a:prstGeom>
          <a:noFill/>
          <a:ln w="19050">
            <a:noFill/>
          </a:ln>
        </p:spPr>
        <p:txBody>
          <a:bodyPr wrap="square" rtlCol="0">
            <a:spAutoFit/>
          </a:bodyPr>
          <a:lstStyle/>
          <a:p>
            <a:r>
              <a:rPr lang="en-GB" sz="3200" b="1" dirty="0">
                <a:solidFill>
                  <a:prstClr val="black"/>
                </a:solidFill>
                <a:latin typeface="+mj-lt"/>
              </a:rPr>
              <a:t>Kitchen</a:t>
            </a:r>
          </a:p>
          <a:p>
            <a:r>
              <a:rPr lang="en-GB" sz="2200" dirty="0">
                <a:solidFill>
                  <a:prstClr val="black"/>
                </a:solidFill>
                <a:latin typeface="+mj-lt"/>
              </a:rPr>
              <a:t>The kitchen can have many dangerous things so we need to be careful and listen to our parents if they give us instructions or rules. </a:t>
            </a:r>
          </a:p>
          <a:p>
            <a:r>
              <a:rPr lang="en-GB" sz="2200" b="1" i="1" dirty="0">
                <a:solidFill>
                  <a:prstClr val="black"/>
                </a:solidFill>
                <a:latin typeface="+mj-lt"/>
              </a:rPr>
              <a:t>Can you spot some of the dangerous objects? </a:t>
            </a:r>
            <a:endParaRPr lang="en-GB" sz="2200" b="1" i="1" dirty="0">
              <a:solidFill>
                <a:prstClr val="black"/>
              </a:solidFill>
            </a:endParaRPr>
          </a:p>
        </p:txBody>
      </p:sp>
      <p:pic>
        <p:nvPicPr>
          <p:cNvPr id="12" name="Picture 11">
            <a:extLst>
              <a:ext uri="{FF2B5EF4-FFF2-40B4-BE49-F238E27FC236}">
                <a16:creationId xmlns:a16="http://schemas.microsoft.com/office/drawing/2014/main" id="{3B080863-F67A-1941-B9DC-1C6A7D9CA729}"/>
              </a:ext>
            </a:extLst>
          </p:cNvPr>
          <p:cNvPicPr>
            <a:picLocks noChangeAspect="1"/>
          </p:cNvPicPr>
          <p:nvPr/>
        </p:nvPicPr>
        <p:blipFill rotWithShape="1">
          <a:blip r:embed="rId2"/>
          <a:srcRect t="64130" r="73080" b="3623"/>
          <a:stretch/>
        </p:blipFill>
        <p:spPr>
          <a:xfrm>
            <a:off x="11001318" y="4007065"/>
            <a:ext cx="770059" cy="737930"/>
          </a:xfrm>
          <a:prstGeom prst="rect">
            <a:avLst/>
          </a:prstGeom>
        </p:spPr>
      </p:pic>
      <p:pic>
        <p:nvPicPr>
          <p:cNvPr id="14" name="Picture 13">
            <a:extLst>
              <a:ext uri="{FF2B5EF4-FFF2-40B4-BE49-F238E27FC236}">
                <a16:creationId xmlns:a16="http://schemas.microsoft.com/office/drawing/2014/main" id="{F2A130B0-4CCD-704D-8909-53954BE43037}"/>
              </a:ext>
            </a:extLst>
          </p:cNvPr>
          <p:cNvPicPr>
            <a:picLocks noChangeAspect="1"/>
          </p:cNvPicPr>
          <p:nvPr/>
        </p:nvPicPr>
        <p:blipFill rotWithShape="1">
          <a:blip r:embed="rId3"/>
          <a:srcRect l="9506" t="37777" r="9901" b="5186"/>
          <a:stretch/>
        </p:blipFill>
        <p:spPr>
          <a:xfrm>
            <a:off x="3560247" y="2212685"/>
            <a:ext cx="5199005" cy="2943555"/>
          </a:xfrm>
          <a:prstGeom prst="rect">
            <a:avLst/>
          </a:prstGeom>
        </p:spPr>
      </p:pic>
      <p:sp>
        <p:nvSpPr>
          <p:cNvPr id="15" name="TextBox 14">
            <a:extLst>
              <a:ext uri="{FF2B5EF4-FFF2-40B4-BE49-F238E27FC236}">
                <a16:creationId xmlns:a16="http://schemas.microsoft.com/office/drawing/2014/main" id="{DA150FF4-DBC6-DA47-9723-9CC8BAE74ED3}"/>
              </a:ext>
            </a:extLst>
          </p:cNvPr>
          <p:cNvSpPr txBox="1"/>
          <p:nvPr/>
        </p:nvSpPr>
        <p:spPr>
          <a:xfrm>
            <a:off x="348106" y="2453357"/>
            <a:ext cx="3004694" cy="1231106"/>
          </a:xfrm>
          <a:prstGeom prst="rect">
            <a:avLst/>
          </a:prstGeom>
          <a:noFill/>
          <a:ln w="19050">
            <a:noFill/>
          </a:ln>
        </p:spPr>
        <p:txBody>
          <a:bodyPr wrap="square" rtlCol="0">
            <a:spAutoFit/>
          </a:bodyPr>
          <a:lstStyle/>
          <a:p>
            <a:r>
              <a:rPr lang="en-GB" sz="2000" b="1" dirty="0">
                <a:solidFill>
                  <a:prstClr val="black"/>
                </a:solidFill>
                <a:latin typeface="+mj-lt"/>
              </a:rPr>
              <a:t>Sharp Knives</a:t>
            </a:r>
            <a:endParaRPr lang="en-GB" sz="2400" b="1" dirty="0">
              <a:solidFill>
                <a:prstClr val="black"/>
              </a:solidFill>
              <a:latin typeface="+mj-lt"/>
            </a:endParaRPr>
          </a:p>
          <a:p>
            <a:r>
              <a:rPr lang="en-GB" dirty="0">
                <a:solidFill>
                  <a:prstClr val="black"/>
                </a:solidFill>
                <a:latin typeface="+mj-lt"/>
              </a:rPr>
              <a:t>You might use knives at dinner time but some other knives can be very sharp. </a:t>
            </a:r>
            <a:endParaRPr lang="en-GB" dirty="0">
              <a:solidFill>
                <a:prstClr val="black"/>
              </a:solidFill>
            </a:endParaRPr>
          </a:p>
        </p:txBody>
      </p:sp>
      <p:sp>
        <p:nvSpPr>
          <p:cNvPr id="16" name="TextBox 15">
            <a:extLst>
              <a:ext uri="{FF2B5EF4-FFF2-40B4-BE49-F238E27FC236}">
                <a16:creationId xmlns:a16="http://schemas.microsoft.com/office/drawing/2014/main" id="{6C810670-4227-3B4F-BE85-5A8859121490}"/>
              </a:ext>
            </a:extLst>
          </p:cNvPr>
          <p:cNvSpPr txBox="1"/>
          <p:nvPr/>
        </p:nvSpPr>
        <p:spPr>
          <a:xfrm>
            <a:off x="8966699" y="1934871"/>
            <a:ext cx="3287984" cy="1508105"/>
          </a:xfrm>
          <a:prstGeom prst="rect">
            <a:avLst/>
          </a:prstGeom>
          <a:noFill/>
          <a:ln w="19050">
            <a:noFill/>
          </a:ln>
        </p:spPr>
        <p:txBody>
          <a:bodyPr wrap="square" rtlCol="0">
            <a:spAutoFit/>
          </a:bodyPr>
          <a:lstStyle/>
          <a:p>
            <a:r>
              <a:rPr lang="en-GB" sz="2000" b="1" dirty="0">
                <a:solidFill>
                  <a:prstClr val="black"/>
                </a:solidFill>
                <a:latin typeface="+mj-lt"/>
              </a:rPr>
              <a:t>Boiling Water</a:t>
            </a:r>
          </a:p>
          <a:p>
            <a:r>
              <a:rPr lang="en-GB" dirty="0">
                <a:solidFill>
                  <a:prstClr val="black"/>
                </a:solidFill>
                <a:latin typeface="+mj-lt"/>
              </a:rPr>
              <a:t>Water is extremely hot when it is boiled. This can be heated in a kettle of pot pan. </a:t>
            </a:r>
          </a:p>
          <a:p>
            <a:r>
              <a:rPr lang="en-GB" b="1" i="1" dirty="0">
                <a:solidFill>
                  <a:prstClr val="black"/>
                </a:solidFill>
                <a:latin typeface="+mj-lt"/>
              </a:rPr>
              <a:t>Can you spot them both?</a:t>
            </a:r>
            <a:endParaRPr lang="en-GB" b="1" i="1" dirty="0">
              <a:solidFill>
                <a:prstClr val="black"/>
              </a:solidFill>
            </a:endParaRPr>
          </a:p>
        </p:txBody>
      </p:sp>
      <p:sp>
        <p:nvSpPr>
          <p:cNvPr id="17" name="TextBox 16">
            <a:extLst>
              <a:ext uri="{FF2B5EF4-FFF2-40B4-BE49-F238E27FC236}">
                <a16:creationId xmlns:a16="http://schemas.microsoft.com/office/drawing/2014/main" id="{CBB9ADFA-9314-B54C-9FF4-87069BE84B7F}"/>
              </a:ext>
            </a:extLst>
          </p:cNvPr>
          <p:cNvSpPr txBox="1"/>
          <p:nvPr/>
        </p:nvSpPr>
        <p:spPr>
          <a:xfrm>
            <a:off x="8966699" y="4386991"/>
            <a:ext cx="3069308" cy="1785104"/>
          </a:xfrm>
          <a:prstGeom prst="rect">
            <a:avLst/>
          </a:prstGeom>
          <a:noFill/>
          <a:ln w="19050">
            <a:noFill/>
          </a:ln>
        </p:spPr>
        <p:txBody>
          <a:bodyPr wrap="square" rtlCol="0">
            <a:spAutoFit/>
          </a:bodyPr>
          <a:lstStyle/>
          <a:p>
            <a:r>
              <a:rPr lang="en-GB" sz="2000" b="1" dirty="0">
                <a:solidFill>
                  <a:prstClr val="black"/>
                </a:solidFill>
                <a:latin typeface="+mj-lt"/>
              </a:rPr>
              <a:t>Oven and Cooker</a:t>
            </a:r>
          </a:p>
          <a:p>
            <a:r>
              <a:rPr lang="en-GB" dirty="0">
                <a:solidFill>
                  <a:prstClr val="black"/>
                </a:solidFill>
                <a:latin typeface="+mj-lt"/>
              </a:rPr>
              <a:t>The oven and cooker can get very hot. You probably see your parents wearing oven mittens when getting things out of the oven. </a:t>
            </a:r>
            <a:endParaRPr lang="en-GB" b="1" i="1" dirty="0">
              <a:solidFill>
                <a:prstClr val="black"/>
              </a:solidFill>
            </a:endParaRPr>
          </a:p>
        </p:txBody>
      </p:sp>
      <p:sp>
        <p:nvSpPr>
          <p:cNvPr id="18" name="TextBox 17">
            <a:extLst>
              <a:ext uri="{FF2B5EF4-FFF2-40B4-BE49-F238E27FC236}">
                <a16:creationId xmlns:a16="http://schemas.microsoft.com/office/drawing/2014/main" id="{5414B2A6-1F0B-2A4D-8494-DD5C25FE9AB9}"/>
              </a:ext>
            </a:extLst>
          </p:cNvPr>
          <p:cNvSpPr txBox="1"/>
          <p:nvPr/>
        </p:nvSpPr>
        <p:spPr>
          <a:xfrm>
            <a:off x="161839" y="4663990"/>
            <a:ext cx="4029389" cy="1508105"/>
          </a:xfrm>
          <a:prstGeom prst="rect">
            <a:avLst/>
          </a:prstGeom>
          <a:noFill/>
          <a:ln w="19050">
            <a:noFill/>
          </a:ln>
        </p:spPr>
        <p:txBody>
          <a:bodyPr wrap="square" rtlCol="0">
            <a:spAutoFit/>
          </a:bodyPr>
          <a:lstStyle/>
          <a:p>
            <a:r>
              <a:rPr lang="en-GB" sz="2000" b="1" dirty="0">
                <a:solidFill>
                  <a:prstClr val="black"/>
                </a:solidFill>
                <a:latin typeface="+mj-lt"/>
              </a:rPr>
              <a:t>Don’t Reach </a:t>
            </a:r>
            <a:endParaRPr lang="en-GB" sz="2400" b="1" dirty="0">
              <a:solidFill>
                <a:prstClr val="black"/>
              </a:solidFill>
              <a:latin typeface="+mj-lt"/>
            </a:endParaRPr>
          </a:p>
          <a:p>
            <a:r>
              <a:rPr lang="en-GB" dirty="0">
                <a:solidFill>
                  <a:prstClr val="black"/>
                </a:solidFill>
                <a:latin typeface="+mj-lt"/>
              </a:rPr>
              <a:t>It can be hard to see everything on a kitchen worktop so don’t reach for something you cannot see properly as something else might fall on top of you.</a:t>
            </a:r>
            <a:endParaRPr lang="en-GB" dirty="0">
              <a:solidFill>
                <a:prstClr val="black"/>
              </a:solidFill>
            </a:endParaRPr>
          </a:p>
        </p:txBody>
      </p:sp>
    </p:spTree>
    <p:extLst>
      <p:ext uri="{BB962C8B-B14F-4D97-AF65-F5344CB8AC3E}">
        <p14:creationId xmlns:p14="http://schemas.microsoft.com/office/powerpoint/2010/main" val="4834899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10523" y="277708"/>
            <a:ext cx="5529878" cy="6124754"/>
          </a:xfrm>
          <a:prstGeom prst="rect">
            <a:avLst/>
          </a:prstGeom>
          <a:noFill/>
          <a:ln w="19050">
            <a:noFill/>
          </a:ln>
        </p:spPr>
        <p:txBody>
          <a:bodyPr wrap="square" rtlCol="0">
            <a:spAutoFit/>
          </a:bodyPr>
          <a:lstStyle/>
          <a:p>
            <a:r>
              <a:rPr lang="en-GB" sz="2800" b="1" dirty="0">
                <a:solidFill>
                  <a:prstClr val="black"/>
                </a:solidFill>
                <a:latin typeface="+mj-lt"/>
              </a:rPr>
              <a:t>Medicine </a:t>
            </a:r>
          </a:p>
          <a:p>
            <a:endParaRPr lang="en-GB" sz="2800" b="1" dirty="0">
              <a:solidFill>
                <a:prstClr val="black"/>
              </a:solidFill>
              <a:latin typeface="+mj-lt"/>
            </a:endParaRPr>
          </a:p>
          <a:p>
            <a:r>
              <a:rPr lang="en-GB" sz="2400" dirty="0">
                <a:solidFill>
                  <a:prstClr val="black"/>
                </a:solidFill>
                <a:latin typeface="+mj-lt"/>
              </a:rPr>
              <a:t>We may need medicine when we are sick but if you take too much medicine it can actually make you feel sick. So it is important it is given to you by your parents, a trusted adult or a doctor/nurse.</a:t>
            </a:r>
          </a:p>
          <a:p>
            <a:endParaRPr lang="en-GB" sz="2400" dirty="0">
              <a:solidFill>
                <a:prstClr val="black"/>
              </a:solidFill>
              <a:latin typeface="+mj-lt"/>
            </a:endParaRPr>
          </a:p>
          <a:p>
            <a:r>
              <a:rPr lang="en-GB" sz="2400" dirty="0">
                <a:solidFill>
                  <a:prstClr val="black"/>
                </a:solidFill>
                <a:latin typeface="+mj-lt"/>
              </a:rPr>
              <a:t>Medicines can be colourful and look like sweets but it is </a:t>
            </a:r>
            <a:r>
              <a:rPr lang="en-GB" sz="2400" b="1" dirty="0">
                <a:solidFill>
                  <a:prstClr val="black"/>
                </a:solidFill>
                <a:latin typeface="+mj-lt"/>
              </a:rPr>
              <a:t>VERY</a:t>
            </a:r>
            <a:r>
              <a:rPr lang="en-GB" sz="2400" dirty="0">
                <a:solidFill>
                  <a:prstClr val="black"/>
                </a:solidFill>
                <a:latin typeface="+mj-lt"/>
              </a:rPr>
              <a:t> important to remember they are not!</a:t>
            </a:r>
          </a:p>
          <a:p>
            <a:endParaRPr lang="en-GB" sz="2400" dirty="0">
              <a:solidFill>
                <a:prstClr val="black"/>
              </a:solidFill>
              <a:latin typeface="+mj-lt"/>
            </a:endParaRPr>
          </a:p>
          <a:p>
            <a:r>
              <a:rPr lang="en-GB" sz="2400" dirty="0">
                <a:solidFill>
                  <a:prstClr val="black"/>
                </a:solidFill>
              </a:rPr>
              <a:t>Medicines should not be easily accessible and should always be out of the reach of children. </a:t>
            </a:r>
          </a:p>
          <a:p>
            <a:endParaRPr lang="en-GB" sz="2400" dirty="0">
              <a:solidFill>
                <a:prstClr val="black"/>
              </a:solidFill>
              <a:latin typeface="+mj-lt"/>
            </a:endParaRPr>
          </a:p>
        </p:txBody>
      </p:sp>
      <p:pic>
        <p:nvPicPr>
          <p:cNvPr id="2" name="Picture 1">
            <a:extLst>
              <a:ext uri="{FF2B5EF4-FFF2-40B4-BE49-F238E27FC236}">
                <a16:creationId xmlns:a16="http://schemas.microsoft.com/office/drawing/2014/main" id="{65066DBD-4EC1-9A48-9AC5-445325FF79B6}"/>
              </a:ext>
            </a:extLst>
          </p:cNvPr>
          <p:cNvPicPr>
            <a:picLocks noChangeAspect="1"/>
          </p:cNvPicPr>
          <p:nvPr/>
        </p:nvPicPr>
        <p:blipFill rotWithShape="1">
          <a:blip r:embed="rId2"/>
          <a:srcRect l="64815" t="5926" r="12864" b="70371"/>
          <a:stretch/>
        </p:blipFill>
        <p:spPr>
          <a:xfrm>
            <a:off x="6739466" y="1337733"/>
            <a:ext cx="4664074" cy="3962399"/>
          </a:xfrm>
          <a:prstGeom prst="rect">
            <a:avLst/>
          </a:prstGeom>
        </p:spPr>
      </p:pic>
    </p:spTree>
    <p:extLst>
      <p:ext uri="{BB962C8B-B14F-4D97-AF65-F5344CB8AC3E}">
        <p14:creationId xmlns:p14="http://schemas.microsoft.com/office/powerpoint/2010/main" val="35122212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98120" y="238265"/>
            <a:ext cx="5022423" cy="5755422"/>
          </a:xfrm>
          <a:prstGeom prst="rect">
            <a:avLst/>
          </a:prstGeom>
          <a:noFill/>
          <a:ln w="19050">
            <a:noFill/>
          </a:ln>
        </p:spPr>
        <p:txBody>
          <a:bodyPr wrap="square" rtlCol="0">
            <a:spAutoFit/>
          </a:bodyPr>
          <a:lstStyle/>
          <a:p>
            <a:r>
              <a:rPr lang="en-GB" sz="2800" b="1" dirty="0">
                <a:solidFill>
                  <a:prstClr val="black"/>
                </a:solidFill>
                <a:latin typeface="+mj-lt"/>
              </a:rPr>
              <a:t>Harmful Substances</a:t>
            </a:r>
          </a:p>
          <a:p>
            <a:endParaRPr lang="en-GB" sz="2800" b="1" dirty="0">
              <a:solidFill>
                <a:prstClr val="black"/>
              </a:solidFill>
              <a:latin typeface="+mj-lt"/>
            </a:endParaRPr>
          </a:p>
          <a:p>
            <a:r>
              <a:rPr lang="en-GB" sz="2400" dirty="0">
                <a:solidFill>
                  <a:prstClr val="black"/>
                </a:solidFill>
                <a:latin typeface="+mj-lt"/>
              </a:rPr>
              <a:t>These are things where if we eat or drink them they can harm us. Sometimes even when we just touch them. </a:t>
            </a:r>
          </a:p>
          <a:p>
            <a:endParaRPr lang="en-GB" sz="2400" dirty="0">
              <a:solidFill>
                <a:prstClr val="black"/>
              </a:solidFill>
              <a:latin typeface="+mj-lt"/>
            </a:endParaRPr>
          </a:p>
          <a:p>
            <a:r>
              <a:rPr lang="en-GB" sz="2400" dirty="0">
                <a:solidFill>
                  <a:prstClr val="black"/>
                </a:solidFill>
                <a:latin typeface="+mj-lt"/>
              </a:rPr>
              <a:t>These can include strong washing detergents, soaps, paints and varnish.</a:t>
            </a:r>
          </a:p>
          <a:p>
            <a:r>
              <a:rPr lang="en-GB" sz="2400" dirty="0">
                <a:solidFill>
                  <a:prstClr val="black"/>
                </a:solidFill>
                <a:latin typeface="+mj-lt"/>
              </a:rPr>
              <a:t>You should see these warning signs on potential harmful substances. </a:t>
            </a:r>
          </a:p>
          <a:p>
            <a:endParaRPr lang="en-GB" sz="2400" dirty="0">
              <a:solidFill>
                <a:prstClr val="black"/>
              </a:solidFill>
              <a:latin typeface="+mj-lt"/>
            </a:endParaRPr>
          </a:p>
          <a:p>
            <a:r>
              <a:rPr lang="en-GB" sz="2400" b="1" dirty="0">
                <a:solidFill>
                  <a:prstClr val="black"/>
                </a:solidFill>
                <a:latin typeface="+mj-lt"/>
              </a:rPr>
              <a:t>Have you seen some of these around your house before? Where are they usually kept?</a:t>
            </a:r>
            <a:endParaRPr lang="en-GB" sz="2400" b="1" dirty="0">
              <a:solidFill>
                <a:prstClr val="black"/>
              </a:solidFill>
            </a:endParaRPr>
          </a:p>
        </p:txBody>
      </p:sp>
      <p:pic>
        <p:nvPicPr>
          <p:cNvPr id="2" name="Picture 1">
            <a:extLst>
              <a:ext uri="{FF2B5EF4-FFF2-40B4-BE49-F238E27FC236}">
                <a16:creationId xmlns:a16="http://schemas.microsoft.com/office/drawing/2014/main" id="{E4A64E8A-ACCD-2F4E-AF09-548436CA23F3}"/>
              </a:ext>
            </a:extLst>
          </p:cNvPr>
          <p:cNvPicPr>
            <a:picLocks noChangeAspect="1"/>
          </p:cNvPicPr>
          <p:nvPr/>
        </p:nvPicPr>
        <p:blipFill rotWithShape="1">
          <a:blip r:embed="rId2"/>
          <a:srcRect l="3383" t="4938" r="22346" b="65432"/>
          <a:stretch/>
        </p:blipFill>
        <p:spPr>
          <a:xfrm>
            <a:off x="5384800" y="702933"/>
            <a:ext cx="6366934" cy="2032000"/>
          </a:xfrm>
          <a:prstGeom prst="rect">
            <a:avLst/>
          </a:prstGeom>
        </p:spPr>
      </p:pic>
      <p:pic>
        <p:nvPicPr>
          <p:cNvPr id="3" name="Picture 2">
            <a:extLst>
              <a:ext uri="{FF2B5EF4-FFF2-40B4-BE49-F238E27FC236}">
                <a16:creationId xmlns:a16="http://schemas.microsoft.com/office/drawing/2014/main" id="{21DFED46-7F24-BE4E-9360-EA53E3776C20}"/>
              </a:ext>
            </a:extLst>
          </p:cNvPr>
          <p:cNvPicPr>
            <a:picLocks noChangeAspect="1"/>
          </p:cNvPicPr>
          <p:nvPr/>
        </p:nvPicPr>
        <p:blipFill rotWithShape="1">
          <a:blip r:embed="rId3"/>
          <a:srcRect l="6148" t="44198" r="8322" b="12099"/>
          <a:stretch/>
        </p:blipFill>
        <p:spPr>
          <a:xfrm>
            <a:off x="6214534" y="3669094"/>
            <a:ext cx="4707466" cy="1924300"/>
          </a:xfrm>
          <a:prstGeom prst="rect">
            <a:avLst/>
          </a:prstGeom>
        </p:spPr>
      </p:pic>
      <p:sp>
        <p:nvSpPr>
          <p:cNvPr id="6" name="TextBox 5">
            <a:extLst>
              <a:ext uri="{FF2B5EF4-FFF2-40B4-BE49-F238E27FC236}">
                <a16:creationId xmlns:a16="http://schemas.microsoft.com/office/drawing/2014/main" id="{79501BCF-1A5B-D14A-870C-4285288E91C8}"/>
              </a:ext>
            </a:extLst>
          </p:cNvPr>
          <p:cNvSpPr txBox="1"/>
          <p:nvPr/>
        </p:nvSpPr>
        <p:spPr>
          <a:xfrm>
            <a:off x="8991599" y="5537416"/>
            <a:ext cx="1727200" cy="461665"/>
          </a:xfrm>
          <a:prstGeom prst="rect">
            <a:avLst/>
          </a:prstGeom>
          <a:noFill/>
          <a:ln>
            <a:solidFill>
              <a:schemeClr val="tx1"/>
            </a:solidFill>
          </a:ln>
        </p:spPr>
        <p:txBody>
          <a:bodyPr wrap="square" rtlCol="0">
            <a:spAutoFit/>
          </a:bodyPr>
          <a:lstStyle/>
          <a:p>
            <a:pPr algn="ctr"/>
            <a:r>
              <a:rPr lang="en-US" sz="2400" b="1" dirty="0"/>
              <a:t>Irritant</a:t>
            </a:r>
          </a:p>
        </p:txBody>
      </p:sp>
      <p:sp>
        <p:nvSpPr>
          <p:cNvPr id="7" name="TextBox 6">
            <a:extLst>
              <a:ext uri="{FF2B5EF4-FFF2-40B4-BE49-F238E27FC236}">
                <a16:creationId xmlns:a16="http://schemas.microsoft.com/office/drawing/2014/main" id="{823EF072-6C56-6342-A2E2-5C1B8C73EB48}"/>
              </a:ext>
            </a:extLst>
          </p:cNvPr>
          <p:cNvSpPr txBox="1"/>
          <p:nvPr/>
        </p:nvSpPr>
        <p:spPr>
          <a:xfrm>
            <a:off x="6468532" y="5532022"/>
            <a:ext cx="1727200" cy="461665"/>
          </a:xfrm>
          <a:prstGeom prst="rect">
            <a:avLst/>
          </a:prstGeom>
          <a:noFill/>
          <a:ln>
            <a:solidFill>
              <a:schemeClr val="tx1"/>
            </a:solidFill>
          </a:ln>
        </p:spPr>
        <p:txBody>
          <a:bodyPr wrap="square" rtlCol="0">
            <a:spAutoFit/>
          </a:bodyPr>
          <a:lstStyle/>
          <a:p>
            <a:pPr algn="ctr"/>
            <a:r>
              <a:rPr lang="en-US" sz="2400" b="1" dirty="0"/>
              <a:t>Corrosive</a:t>
            </a:r>
          </a:p>
        </p:txBody>
      </p:sp>
    </p:spTree>
    <p:extLst>
      <p:ext uri="{BB962C8B-B14F-4D97-AF65-F5344CB8AC3E}">
        <p14:creationId xmlns:p14="http://schemas.microsoft.com/office/powerpoint/2010/main" val="4805457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47869" y="124212"/>
            <a:ext cx="4886411" cy="2862322"/>
          </a:xfrm>
          <a:prstGeom prst="rect">
            <a:avLst/>
          </a:prstGeom>
          <a:noFill/>
          <a:ln w="19050">
            <a:noFill/>
          </a:ln>
        </p:spPr>
        <p:txBody>
          <a:bodyPr wrap="square" rtlCol="0">
            <a:spAutoFit/>
          </a:bodyPr>
          <a:lstStyle/>
          <a:p>
            <a:r>
              <a:rPr lang="en-GB" sz="3600" b="1" dirty="0">
                <a:solidFill>
                  <a:prstClr val="black"/>
                </a:solidFill>
                <a:latin typeface="+mj-lt"/>
              </a:rPr>
              <a:t>Electrical Appliances</a:t>
            </a:r>
          </a:p>
          <a:p>
            <a:r>
              <a:rPr lang="en-GB" sz="2400" dirty="0">
                <a:solidFill>
                  <a:prstClr val="black"/>
                </a:solidFill>
                <a:latin typeface="+mj-lt"/>
              </a:rPr>
              <a:t>A lot of the things we use in the house are powered by electricity, like a toaster. Electricity is very helpful but potentially very dangerous. We must be careful. Here are a few things to remember: </a:t>
            </a:r>
            <a:endParaRPr lang="en-GB" sz="2400" dirty="0">
              <a:solidFill>
                <a:prstClr val="black"/>
              </a:solidFill>
            </a:endParaRPr>
          </a:p>
        </p:txBody>
      </p:sp>
      <p:pic>
        <p:nvPicPr>
          <p:cNvPr id="2" name="Picture 1">
            <a:extLst>
              <a:ext uri="{FF2B5EF4-FFF2-40B4-BE49-F238E27FC236}">
                <a16:creationId xmlns:a16="http://schemas.microsoft.com/office/drawing/2014/main" id="{EEA2725D-B17E-8C41-91D6-243AA0674A31}"/>
              </a:ext>
            </a:extLst>
          </p:cNvPr>
          <p:cNvPicPr>
            <a:picLocks noChangeAspect="1"/>
          </p:cNvPicPr>
          <p:nvPr/>
        </p:nvPicPr>
        <p:blipFill rotWithShape="1">
          <a:blip r:embed="rId2"/>
          <a:srcRect l="3580" t="1811" r="64025" b="63704"/>
          <a:stretch/>
        </p:blipFill>
        <p:spPr>
          <a:xfrm>
            <a:off x="5330614" y="326713"/>
            <a:ext cx="2069253" cy="1762205"/>
          </a:xfrm>
          <a:prstGeom prst="rect">
            <a:avLst/>
          </a:prstGeom>
        </p:spPr>
      </p:pic>
      <p:pic>
        <p:nvPicPr>
          <p:cNvPr id="3" name="Picture 2">
            <a:extLst>
              <a:ext uri="{FF2B5EF4-FFF2-40B4-BE49-F238E27FC236}">
                <a16:creationId xmlns:a16="http://schemas.microsoft.com/office/drawing/2014/main" id="{53F528CF-99F1-9F48-AD25-62EE504A8356}"/>
              </a:ext>
            </a:extLst>
          </p:cNvPr>
          <p:cNvPicPr>
            <a:picLocks noChangeAspect="1"/>
          </p:cNvPicPr>
          <p:nvPr/>
        </p:nvPicPr>
        <p:blipFill rotWithShape="1">
          <a:blip r:embed="rId2"/>
          <a:srcRect l="1209" t="46394" r="51384" b="1728"/>
          <a:stretch/>
        </p:blipFill>
        <p:spPr>
          <a:xfrm>
            <a:off x="9117753" y="0"/>
            <a:ext cx="2641600" cy="2312551"/>
          </a:xfrm>
          <a:prstGeom prst="rect">
            <a:avLst/>
          </a:prstGeom>
        </p:spPr>
      </p:pic>
      <p:pic>
        <p:nvPicPr>
          <p:cNvPr id="6" name="Picture 5">
            <a:extLst>
              <a:ext uri="{FF2B5EF4-FFF2-40B4-BE49-F238E27FC236}">
                <a16:creationId xmlns:a16="http://schemas.microsoft.com/office/drawing/2014/main" id="{9E532E3E-C19A-674D-9838-70047409DB89}"/>
              </a:ext>
            </a:extLst>
          </p:cNvPr>
          <p:cNvPicPr>
            <a:picLocks noChangeAspect="1"/>
          </p:cNvPicPr>
          <p:nvPr/>
        </p:nvPicPr>
        <p:blipFill rotWithShape="1">
          <a:blip r:embed="rId2"/>
          <a:srcRect l="57310" t="3705" r="3381" b="64938"/>
          <a:stretch/>
        </p:blipFill>
        <p:spPr>
          <a:xfrm>
            <a:off x="5485554" y="2986534"/>
            <a:ext cx="2958253" cy="1887929"/>
          </a:xfrm>
          <a:prstGeom prst="rect">
            <a:avLst/>
          </a:prstGeom>
        </p:spPr>
      </p:pic>
      <p:pic>
        <p:nvPicPr>
          <p:cNvPr id="7" name="Picture 6">
            <a:extLst>
              <a:ext uri="{FF2B5EF4-FFF2-40B4-BE49-F238E27FC236}">
                <a16:creationId xmlns:a16="http://schemas.microsoft.com/office/drawing/2014/main" id="{B307231B-2524-D445-A4CD-705346CE2FE7}"/>
              </a:ext>
            </a:extLst>
          </p:cNvPr>
          <p:cNvPicPr>
            <a:picLocks noChangeAspect="1"/>
          </p:cNvPicPr>
          <p:nvPr/>
        </p:nvPicPr>
        <p:blipFill rotWithShape="1">
          <a:blip r:embed="rId2"/>
          <a:srcRect l="60864" t="59259" b="1975"/>
          <a:stretch/>
        </p:blipFill>
        <p:spPr>
          <a:xfrm>
            <a:off x="106806" y="2986534"/>
            <a:ext cx="3354917" cy="2658533"/>
          </a:xfrm>
          <a:prstGeom prst="rect">
            <a:avLst/>
          </a:prstGeom>
        </p:spPr>
      </p:pic>
      <p:sp>
        <p:nvSpPr>
          <p:cNvPr id="8" name="TextBox 7">
            <a:extLst>
              <a:ext uri="{FF2B5EF4-FFF2-40B4-BE49-F238E27FC236}">
                <a16:creationId xmlns:a16="http://schemas.microsoft.com/office/drawing/2014/main" id="{FEB24DEA-AA2F-EB4F-A8F8-8B9F29A9419E}"/>
              </a:ext>
            </a:extLst>
          </p:cNvPr>
          <p:cNvSpPr txBox="1"/>
          <p:nvPr/>
        </p:nvSpPr>
        <p:spPr>
          <a:xfrm>
            <a:off x="8585200" y="2312551"/>
            <a:ext cx="3606800" cy="1446550"/>
          </a:xfrm>
          <a:prstGeom prst="rect">
            <a:avLst/>
          </a:prstGeom>
          <a:noFill/>
          <a:ln w="19050">
            <a:noFill/>
          </a:ln>
        </p:spPr>
        <p:txBody>
          <a:bodyPr wrap="square" rtlCol="0">
            <a:spAutoFit/>
          </a:bodyPr>
          <a:lstStyle/>
          <a:p>
            <a:pPr algn="ctr"/>
            <a:r>
              <a:rPr lang="en-GB" sz="2200" dirty="0">
                <a:solidFill>
                  <a:prstClr val="black"/>
                </a:solidFill>
                <a:latin typeface="+mj-lt"/>
              </a:rPr>
              <a:t>Never touch exposed wires or use a machine with exposed wires. Tell a trusted adult if you see one. </a:t>
            </a:r>
            <a:endParaRPr lang="en-GB" sz="2200" dirty="0">
              <a:solidFill>
                <a:prstClr val="black"/>
              </a:solidFill>
            </a:endParaRPr>
          </a:p>
        </p:txBody>
      </p:sp>
      <p:sp>
        <p:nvSpPr>
          <p:cNvPr id="9" name="TextBox 8">
            <a:extLst>
              <a:ext uri="{FF2B5EF4-FFF2-40B4-BE49-F238E27FC236}">
                <a16:creationId xmlns:a16="http://schemas.microsoft.com/office/drawing/2014/main" id="{C500F74D-5B1F-8340-B589-86AD876205D6}"/>
              </a:ext>
            </a:extLst>
          </p:cNvPr>
          <p:cNvSpPr txBox="1"/>
          <p:nvPr/>
        </p:nvSpPr>
        <p:spPr>
          <a:xfrm>
            <a:off x="5034280" y="4874463"/>
            <a:ext cx="3860800" cy="1446550"/>
          </a:xfrm>
          <a:prstGeom prst="rect">
            <a:avLst/>
          </a:prstGeom>
          <a:noFill/>
          <a:ln w="19050">
            <a:noFill/>
          </a:ln>
        </p:spPr>
        <p:txBody>
          <a:bodyPr wrap="square" rtlCol="0">
            <a:spAutoFit/>
          </a:bodyPr>
          <a:lstStyle/>
          <a:p>
            <a:pPr algn="ctr"/>
            <a:r>
              <a:rPr lang="en-GB" sz="2200" dirty="0">
                <a:solidFill>
                  <a:prstClr val="black"/>
                </a:solidFill>
                <a:latin typeface="+mj-lt"/>
              </a:rPr>
              <a:t>Do not use water next to electrical appliances. Electricity and water do not mix and can be extremely dangerous. </a:t>
            </a:r>
            <a:endParaRPr lang="en-GB" sz="2200" dirty="0">
              <a:solidFill>
                <a:prstClr val="black"/>
              </a:solidFill>
            </a:endParaRPr>
          </a:p>
        </p:txBody>
      </p:sp>
      <p:sp>
        <p:nvSpPr>
          <p:cNvPr id="10" name="TextBox 9">
            <a:extLst>
              <a:ext uri="{FF2B5EF4-FFF2-40B4-BE49-F238E27FC236}">
                <a16:creationId xmlns:a16="http://schemas.microsoft.com/office/drawing/2014/main" id="{7D2157A5-3566-C04E-BAC6-97788293D22A}"/>
              </a:ext>
            </a:extLst>
          </p:cNvPr>
          <p:cNvSpPr txBox="1"/>
          <p:nvPr/>
        </p:nvSpPr>
        <p:spPr>
          <a:xfrm>
            <a:off x="1469814" y="4874463"/>
            <a:ext cx="2971799" cy="1138773"/>
          </a:xfrm>
          <a:prstGeom prst="rect">
            <a:avLst/>
          </a:prstGeom>
          <a:noFill/>
          <a:ln w="19050">
            <a:noFill/>
          </a:ln>
        </p:spPr>
        <p:txBody>
          <a:bodyPr wrap="square" rtlCol="0">
            <a:spAutoFit/>
          </a:bodyPr>
          <a:lstStyle/>
          <a:p>
            <a:pPr algn="ctr"/>
            <a:r>
              <a:rPr lang="en-GB" sz="2200" dirty="0">
                <a:solidFill>
                  <a:prstClr val="black"/>
                </a:solidFill>
                <a:latin typeface="+mj-lt"/>
              </a:rPr>
              <a:t>Plug things in carefully. </a:t>
            </a:r>
            <a:r>
              <a:rPr lang="en-GB" sz="2400" b="1" dirty="0">
                <a:solidFill>
                  <a:prstClr val="black"/>
                </a:solidFill>
                <a:latin typeface="+mj-lt"/>
              </a:rPr>
              <a:t>Do not </a:t>
            </a:r>
            <a:r>
              <a:rPr lang="en-GB" sz="2200" dirty="0">
                <a:solidFill>
                  <a:prstClr val="black"/>
                </a:solidFill>
                <a:latin typeface="+mj-lt"/>
              </a:rPr>
              <a:t>stick your finger in the socket!!</a:t>
            </a:r>
            <a:endParaRPr lang="en-GB" sz="2200" dirty="0">
              <a:solidFill>
                <a:prstClr val="black"/>
              </a:solidFill>
            </a:endParaRPr>
          </a:p>
        </p:txBody>
      </p:sp>
    </p:spTree>
    <p:extLst>
      <p:ext uri="{BB962C8B-B14F-4D97-AF65-F5344CB8AC3E}">
        <p14:creationId xmlns:p14="http://schemas.microsoft.com/office/powerpoint/2010/main" val="8782647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23EB34F-DCA7-C24A-8BF6-1093FDDE3B5C}"/>
              </a:ext>
            </a:extLst>
          </p:cNvPr>
          <p:cNvSpPr txBox="1"/>
          <p:nvPr/>
        </p:nvSpPr>
        <p:spPr>
          <a:xfrm>
            <a:off x="1417594" y="5181600"/>
            <a:ext cx="1574342" cy="646331"/>
          </a:xfrm>
          <a:prstGeom prst="rect">
            <a:avLst/>
          </a:prstGeom>
          <a:solidFill>
            <a:srgbClr val="96FAAD"/>
          </a:solidFill>
        </p:spPr>
        <p:txBody>
          <a:bodyPr wrap="square" rtlCol="0">
            <a:spAutoFit/>
          </a:bodyPr>
          <a:lstStyle/>
          <a:p>
            <a:pPr algn="ctr"/>
            <a:r>
              <a:rPr lang="en-US" sz="3600" dirty="0"/>
              <a:t>Safe</a:t>
            </a:r>
          </a:p>
        </p:txBody>
      </p:sp>
      <p:sp>
        <p:nvSpPr>
          <p:cNvPr id="10" name="TextBox 9">
            <a:extLst>
              <a:ext uri="{FF2B5EF4-FFF2-40B4-BE49-F238E27FC236}">
                <a16:creationId xmlns:a16="http://schemas.microsoft.com/office/drawing/2014/main" id="{7C97E6BC-BCE9-BC46-BA6E-C93DC978D478}"/>
              </a:ext>
            </a:extLst>
          </p:cNvPr>
          <p:cNvSpPr txBox="1"/>
          <p:nvPr/>
        </p:nvSpPr>
        <p:spPr>
          <a:xfrm>
            <a:off x="9099261" y="5181601"/>
            <a:ext cx="1799732" cy="646331"/>
          </a:xfrm>
          <a:prstGeom prst="rect">
            <a:avLst/>
          </a:prstGeom>
          <a:solidFill>
            <a:srgbClr val="FF5542"/>
          </a:solidFill>
        </p:spPr>
        <p:txBody>
          <a:bodyPr wrap="square" rtlCol="0">
            <a:spAutoFit/>
          </a:bodyPr>
          <a:lstStyle/>
          <a:p>
            <a:pPr algn="ctr"/>
            <a:r>
              <a:rPr lang="en-US" sz="3600" dirty="0"/>
              <a:t>Unsafe</a:t>
            </a:r>
          </a:p>
        </p:txBody>
      </p:sp>
      <p:sp>
        <p:nvSpPr>
          <p:cNvPr id="4" name="TextBox 3">
            <a:extLst>
              <a:ext uri="{FF2B5EF4-FFF2-40B4-BE49-F238E27FC236}">
                <a16:creationId xmlns:a16="http://schemas.microsoft.com/office/drawing/2014/main" id="{5EF57F77-08A1-DE46-A08B-DF308E59E54C}"/>
              </a:ext>
            </a:extLst>
          </p:cNvPr>
          <p:cNvSpPr txBox="1"/>
          <p:nvPr/>
        </p:nvSpPr>
        <p:spPr>
          <a:xfrm>
            <a:off x="124551" y="146861"/>
            <a:ext cx="5734769" cy="1631216"/>
          </a:xfrm>
          <a:prstGeom prst="rect">
            <a:avLst/>
          </a:prstGeom>
          <a:noFill/>
          <a:ln w="19050">
            <a:noFill/>
          </a:ln>
        </p:spPr>
        <p:txBody>
          <a:bodyPr wrap="square" rtlCol="0">
            <a:spAutoFit/>
          </a:bodyPr>
          <a:lstStyle/>
          <a:p>
            <a:r>
              <a:rPr lang="en-GB" sz="2800" b="1" dirty="0">
                <a:solidFill>
                  <a:prstClr val="black"/>
                </a:solidFill>
                <a:latin typeface="+mj-lt"/>
              </a:rPr>
              <a:t>Class Task:</a:t>
            </a:r>
          </a:p>
          <a:p>
            <a:r>
              <a:rPr lang="en-GB" sz="2400" dirty="0">
                <a:solidFill>
                  <a:prstClr val="black"/>
                </a:solidFill>
                <a:latin typeface="+mj-lt"/>
              </a:rPr>
              <a:t>Start from left to right and decide as a class which item is safe or unsafe. </a:t>
            </a:r>
          </a:p>
          <a:p>
            <a:r>
              <a:rPr lang="en-GB" sz="2000" b="1" dirty="0">
                <a:solidFill>
                  <a:prstClr val="black"/>
                </a:solidFill>
                <a:latin typeface="+mj-lt"/>
              </a:rPr>
              <a:t>Note: Make sure you play in presenter mode. </a:t>
            </a:r>
            <a:endParaRPr lang="en-GB" sz="2000" b="1" dirty="0">
              <a:solidFill>
                <a:prstClr val="black"/>
              </a:solidFill>
            </a:endParaRPr>
          </a:p>
        </p:txBody>
      </p:sp>
      <p:pic>
        <p:nvPicPr>
          <p:cNvPr id="2" name="Picture 1">
            <a:extLst>
              <a:ext uri="{FF2B5EF4-FFF2-40B4-BE49-F238E27FC236}">
                <a16:creationId xmlns:a16="http://schemas.microsoft.com/office/drawing/2014/main" id="{9B505F73-B567-C54A-8A5F-72E24F0630DE}"/>
              </a:ext>
            </a:extLst>
          </p:cNvPr>
          <p:cNvPicPr>
            <a:picLocks noChangeAspect="1"/>
          </p:cNvPicPr>
          <p:nvPr/>
        </p:nvPicPr>
        <p:blipFill rotWithShape="1">
          <a:blip r:embed="rId2"/>
          <a:srcRect l="2790" t="5432" r="73111" b="68889"/>
          <a:stretch/>
        </p:blipFill>
        <p:spPr>
          <a:xfrm>
            <a:off x="1417594" y="2899136"/>
            <a:ext cx="1469943" cy="1253066"/>
          </a:xfrm>
          <a:prstGeom prst="rect">
            <a:avLst/>
          </a:prstGeom>
        </p:spPr>
      </p:pic>
      <p:pic>
        <p:nvPicPr>
          <p:cNvPr id="3" name="Picture 2">
            <a:extLst>
              <a:ext uri="{FF2B5EF4-FFF2-40B4-BE49-F238E27FC236}">
                <a16:creationId xmlns:a16="http://schemas.microsoft.com/office/drawing/2014/main" id="{B20582C2-9FA7-9043-9814-C522E39F185C}"/>
              </a:ext>
            </a:extLst>
          </p:cNvPr>
          <p:cNvPicPr>
            <a:picLocks noChangeAspect="1"/>
          </p:cNvPicPr>
          <p:nvPr/>
        </p:nvPicPr>
        <p:blipFill rotWithShape="1">
          <a:blip r:embed="rId2"/>
          <a:srcRect l="76074" t="64692" r="12864" b="8889"/>
          <a:stretch/>
        </p:blipFill>
        <p:spPr>
          <a:xfrm>
            <a:off x="3826934" y="2292776"/>
            <a:ext cx="948267" cy="1811867"/>
          </a:xfrm>
          <a:prstGeom prst="rect">
            <a:avLst/>
          </a:prstGeom>
        </p:spPr>
      </p:pic>
      <p:pic>
        <p:nvPicPr>
          <p:cNvPr id="6" name="Picture 5">
            <a:extLst>
              <a:ext uri="{FF2B5EF4-FFF2-40B4-BE49-F238E27FC236}">
                <a16:creationId xmlns:a16="http://schemas.microsoft.com/office/drawing/2014/main" id="{256F40AC-7087-0247-83AA-5ED57F8B8DDE}"/>
              </a:ext>
            </a:extLst>
          </p:cNvPr>
          <p:cNvPicPr>
            <a:picLocks noChangeAspect="1"/>
          </p:cNvPicPr>
          <p:nvPr/>
        </p:nvPicPr>
        <p:blipFill rotWithShape="1">
          <a:blip r:embed="rId2"/>
          <a:srcRect l="47037" t="73827" r="36963" b="8642"/>
          <a:stretch/>
        </p:blipFill>
        <p:spPr>
          <a:xfrm>
            <a:off x="5401733" y="3198710"/>
            <a:ext cx="1048494" cy="919050"/>
          </a:xfrm>
          <a:prstGeom prst="rect">
            <a:avLst/>
          </a:prstGeom>
        </p:spPr>
      </p:pic>
      <p:pic>
        <p:nvPicPr>
          <p:cNvPr id="7" name="Picture 6">
            <a:extLst>
              <a:ext uri="{FF2B5EF4-FFF2-40B4-BE49-F238E27FC236}">
                <a16:creationId xmlns:a16="http://schemas.microsoft.com/office/drawing/2014/main" id="{D357960A-507A-B54B-AE81-4B4992785DA5}"/>
              </a:ext>
            </a:extLst>
          </p:cNvPr>
          <p:cNvPicPr>
            <a:picLocks noChangeAspect="1"/>
          </p:cNvPicPr>
          <p:nvPr/>
        </p:nvPicPr>
        <p:blipFill rotWithShape="1">
          <a:blip r:embed="rId2"/>
          <a:srcRect l="27284" t="66467" r="61852" b="7654"/>
          <a:stretch/>
        </p:blipFill>
        <p:spPr>
          <a:xfrm>
            <a:off x="7399865" y="2377442"/>
            <a:ext cx="931333" cy="1774760"/>
          </a:xfrm>
          <a:prstGeom prst="rect">
            <a:avLst/>
          </a:prstGeom>
        </p:spPr>
      </p:pic>
      <p:pic>
        <p:nvPicPr>
          <p:cNvPr id="8" name="Picture 7">
            <a:extLst>
              <a:ext uri="{FF2B5EF4-FFF2-40B4-BE49-F238E27FC236}">
                <a16:creationId xmlns:a16="http://schemas.microsoft.com/office/drawing/2014/main" id="{8C32E011-9B24-5045-83D5-C3F5C10F89CD}"/>
              </a:ext>
            </a:extLst>
          </p:cNvPr>
          <p:cNvPicPr>
            <a:picLocks noChangeAspect="1"/>
          </p:cNvPicPr>
          <p:nvPr/>
        </p:nvPicPr>
        <p:blipFill rotWithShape="1">
          <a:blip r:embed="rId3"/>
          <a:srcRect l="26988" t="6163" r="60173" b="66923"/>
          <a:stretch/>
        </p:blipFill>
        <p:spPr>
          <a:xfrm>
            <a:off x="9448794" y="2275842"/>
            <a:ext cx="1100667" cy="1845733"/>
          </a:xfrm>
          <a:prstGeom prst="rect">
            <a:avLst/>
          </a:prstGeom>
        </p:spPr>
      </p:pic>
    </p:spTree>
    <p:extLst>
      <p:ext uri="{BB962C8B-B14F-4D97-AF65-F5344CB8AC3E}">
        <p14:creationId xmlns:p14="http://schemas.microsoft.com/office/powerpoint/2010/main" val="7232982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1459 0.01921 L 0.51446 0.28866 " pathEditMode="relative" ptsTypes="AA">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00196 0.10833 C 0.05691 0.23263 0.11185 0.35694 0.06068 0.38935 C 0.00951 0.42175 -0.14778 0.36226 -0.30507 0.30277 " pathEditMode="relative" ptsTypes="AAA">
                                      <p:cBhvr>
                                        <p:cTn id="10" dur="2000" fill="hold"/>
                                        <p:tgtEl>
                                          <p:spTgt spid="3"/>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4623 0.03959 L -0.30768 0.13148 " pathEditMode="relative" ptsTypes="AA">
                                      <p:cBhvr>
                                        <p:cTn id="14" dur="2000" fill="hold"/>
                                        <p:tgtEl>
                                          <p:spTgt spid="6"/>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0.00651 0.14375 C -0.0056 0.23125 -0.00469 0.31875 -0.0582 0.3419 C -0.11185 0.36504 -0.21992 0.32361 -0.32786 0.2824 " pathEditMode="relative" ptsTypes="AAA">
                                      <p:cBhvr>
                                        <p:cTn id="18" dur="2000" fill="hold"/>
                                        <p:tgtEl>
                                          <p:spTgt spid="7"/>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5156 -0.06644 C 0.09571 -0.16991 0.13985 -0.27315 0.11849 -0.31343 C 0.09701 -0.35371 -0.07591 -0.38288 -0.07721 -0.30811 C -0.07864 -0.23311 0.01589 -0.04885 0.11029 0.13541 " pathEditMode="relative" ptsTypes="AAAA">
                                      <p:cBhvr>
                                        <p:cTn id="22" dur="2000" fill="hold"/>
                                        <p:tgtEl>
                                          <p:spTgt spid="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1566753412"/>
              </p:ext>
            </p:extLst>
          </p:nvPr>
        </p:nvGraphicFramePr>
        <p:xfrm>
          <a:off x="210523" y="270934"/>
          <a:ext cx="3497878" cy="76200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4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480010" cy="3970318"/>
          </a:xfrm>
          <a:prstGeom prst="rect">
            <a:avLst/>
          </a:prstGeom>
          <a:noFill/>
          <a:ln w="19050">
            <a:noFill/>
          </a:ln>
        </p:spPr>
        <p:txBody>
          <a:bodyPr wrap="square" rtlCol="0">
            <a:spAutoFit/>
          </a:bodyPr>
          <a:lstStyle/>
          <a:p>
            <a:r>
              <a:rPr lang="en-GB" sz="2800" dirty="0">
                <a:solidFill>
                  <a:prstClr val="black"/>
                </a:solidFill>
                <a:latin typeface="+mj-lt"/>
              </a:rPr>
              <a:t>Complete the activity sheet to the right about the different ways we can keep ourselves safe at home. </a:t>
            </a:r>
          </a:p>
          <a:p>
            <a:endParaRPr lang="en-GB" sz="2800" dirty="0">
              <a:solidFill>
                <a:prstClr val="black"/>
              </a:solidFill>
              <a:latin typeface="+mj-lt"/>
            </a:endParaRPr>
          </a:p>
          <a:p>
            <a:r>
              <a:rPr lang="en-GB" sz="2800" b="1" u="sng" dirty="0">
                <a:solidFill>
                  <a:prstClr val="black"/>
                </a:solidFill>
                <a:latin typeface="+mj-lt"/>
              </a:rPr>
              <a:t>Extension:</a:t>
            </a:r>
          </a:p>
          <a:p>
            <a:r>
              <a:rPr lang="en-GB" sz="2800" dirty="0">
                <a:solidFill>
                  <a:prstClr val="black"/>
                </a:solidFill>
                <a:latin typeface="+mj-lt"/>
              </a:rPr>
              <a:t>Can you think of some extra rules that could keep you safe around the house. </a:t>
            </a:r>
            <a:endParaRPr lang="en-GB" sz="2800" b="1" dirty="0">
              <a:solidFill>
                <a:prstClr val="black"/>
              </a:solidFill>
            </a:endParaRPr>
          </a:p>
        </p:txBody>
      </p:sp>
      <p:pic>
        <p:nvPicPr>
          <p:cNvPr id="3" name="Picture 2">
            <a:extLst>
              <a:ext uri="{FF2B5EF4-FFF2-40B4-BE49-F238E27FC236}">
                <a16:creationId xmlns:a16="http://schemas.microsoft.com/office/drawing/2014/main" id="{8B70BD19-1DC4-E845-8D29-6D3D4F7C1B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6594" y="143435"/>
            <a:ext cx="4324841" cy="60971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83981</TotalTime>
  <Words>769</Words>
  <Application>Microsoft Macintosh PowerPoint</Application>
  <PresentationFormat>Widescreen</PresentationFormat>
  <Paragraphs>74</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250</cp:revision>
  <dcterms:created xsi:type="dcterms:W3CDTF">2015-12-16T03:40:36Z</dcterms:created>
  <dcterms:modified xsi:type="dcterms:W3CDTF">2024-11-10T10:01:42Z</dcterms:modified>
</cp:coreProperties>
</file>